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7"/>
  </p:notesMasterIdLst>
  <p:sldIdLst>
    <p:sldId id="256" r:id="rId3"/>
    <p:sldId id="279" r:id="rId4"/>
    <p:sldId id="278" r:id="rId5"/>
    <p:sldId id="258" r:id="rId6"/>
    <p:sldId id="259" r:id="rId7"/>
    <p:sldId id="261" r:id="rId8"/>
    <p:sldId id="260" r:id="rId9"/>
    <p:sldId id="263" r:id="rId10"/>
    <p:sldId id="264" r:id="rId11"/>
    <p:sldId id="265" r:id="rId12"/>
    <p:sldId id="266" r:id="rId13"/>
    <p:sldId id="268" r:id="rId14"/>
    <p:sldId id="267" r:id="rId15"/>
    <p:sldId id="277" r:id="rId1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530" autoAdjust="0"/>
  </p:normalViewPr>
  <p:slideViewPr>
    <p:cSldViewPr snapToGrid="0" snapToObjects="1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DD-41A2-870D-4858BFEAB5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DD-41A2-870D-4858BFEAB5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0"/>
        <c:overlap val="100"/>
        <c:axId val="1957618688"/>
        <c:axId val="1801701984"/>
      </c:barChart>
      <c:catAx>
        <c:axId val="19576186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01701984"/>
        <c:crosses val="autoZero"/>
        <c:auto val="1"/>
        <c:lblAlgn val="ctr"/>
        <c:lblOffset val="100"/>
        <c:noMultiLvlLbl val="0"/>
      </c:catAx>
      <c:valAx>
        <c:axId val="18017019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57618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0361CD-376E-4C22-8EF6-A949BEADB38F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9465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3200882" y="5187135"/>
            <a:ext cx="5802592" cy="1680490"/>
          </a:xfrm>
          <a:custGeom>
            <a:avLst/>
            <a:gdLst>
              <a:gd name="T0" fmla="*/ 110 w 1797"/>
              <a:gd name="T1" fmla="*/ 325 h 518"/>
              <a:gd name="T2" fmla="*/ 586 w 1797"/>
              <a:gd name="T3" fmla="*/ 377 h 518"/>
              <a:gd name="T4" fmla="*/ 801 w 1797"/>
              <a:gd name="T5" fmla="*/ 384 h 518"/>
              <a:gd name="T6" fmla="*/ 586 w 1797"/>
              <a:gd name="T7" fmla="*/ 322 h 518"/>
              <a:gd name="T8" fmla="*/ 589 w 1797"/>
              <a:gd name="T9" fmla="*/ 310 h 518"/>
              <a:gd name="T10" fmla="*/ 822 w 1797"/>
              <a:gd name="T11" fmla="*/ 326 h 518"/>
              <a:gd name="T12" fmla="*/ 883 w 1797"/>
              <a:gd name="T13" fmla="*/ 265 h 518"/>
              <a:gd name="T14" fmla="*/ 893 w 1797"/>
              <a:gd name="T15" fmla="*/ 0 h 518"/>
              <a:gd name="T16" fmla="*/ 910 w 1797"/>
              <a:gd name="T17" fmla="*/ 267 h 518"/>
              <a:gd name="T18" fmla="*/ 971 w 1797"/>
              <a:gd name="T19" fmla="*/ 327 h 518"/>
              <a:gd name="T20" fmla="*/ 1207 w 1797"/>
              <a:gd name="T21" fmla="*/ 310 h 518"/>
              <a:gd name="T22" fmla="*/ 1209 w 1797"/>
              <a:gd name="T23" fmla="*/ 322 h 518"/>
              <a:gd name="T24" fmla="*/ 989 w 1797"/>
              <a:gd name="T25" fmla="*/ 367 h 518"/>
              <a:gd name="T26" fmla="*/ 999 w 1797"/>
              <a:gd name="T27" fmla="*/ 394 h 518"/>
              <a:gd name="T28" fmla="*/ 1366 w 1797"/>
              <a:gd name="T29" fmla="*/ 360 h 518"/>
              <a:gd name="T30" fmla="*/ 1786 w 1797"/>
              <a:gd name="T31" fmla="*/ 316 h 518"/>
              <a:gd name="T32" fmla="*/ 1785 w 1797"/>
              <a:gd name="T33" fmla="*/ 332 h 518"/>
              <a:gd name="T34" fmla="*/ 1349 w 1797"/>
              <a:gd name="T35" fmla="*/ 387 h 518"/>
              <a:gd name="T36" fmla="*/ 1214 w 1797"/>
              <a:gd name="T37" fmla="*/ 406 h 518"/>
              <a:gd name="T38" fmla="*/ 1235 w 1797"/>
              <a:gd name="T39" fmla="*/ 427 h 518"/>
              <a:gd name="T40" fmla="*/ 1227 w 1797"/>
              <a:gd name="T41" fmla="*/ 509 h 518"/>
              <a:gd name="T42" fmla="*/ 1170 w 1797"/>
              <a:gd name="T43" fmla="*/ 516 h 518"/>
              <a:gd name="T44" fmla="*/ 1141 w 1797"/>
              <a:gd name="T45" fmla="*/ 427 h 518"/>
              <a:gd name="T46" fmla="*/ 1114 w 1797"/>
              <a:gd name="T47" fmla="*/ 419 h 518"/>
              <a:gd name="T48" fmla="*/ 984 w 1797"/>
              <a:gd name="T49" fmla="*/ 464 h 518"/>
              <a:gd name="T50" fmla="*/ 838 w 1797"/>
              <a:gd name="T51" fmla="*/ 487 h 518"/>
              <a:gd name="T52" fmla="*/ 798 w 1797"/>
              <a:gd name="T53" fmla="*/ 452 h 518"/>
              <a:gd name="T54" fmla="*/ 648 w 1797"/>
              <a:gd name="T55" fmla="*/ 418 h 518"/>
              <a:gd name="T56" fmla="*/ 663 w 1797"/>
              <a:gd name="T57" fmla="*/ 471 h 518"/>
              <a:gd name="T58" fmla="*/ 625 w 1797"/>
              <a:gd name="T59" fmla="*/ 516 h 518"/>
              <a:gd name="T60" fmla="*/ 561 w 1797"/>
              <a:gd name="T61" fmla="*/ 502 h 518"/>
              <a:gd name="T62" fmla="*/ 553 w 1797"/>
              <a:gd name="T63" fmla="*/ 432 h 518"/>
              <a:gd name="T64" fmla="*/ 580 w 1797"/>
              <a:gd name="T65" fmla="*/ 406 h 518"/>
              <a:gd name="T66" fmla="*/ 325 w 1797"/>
              <a:gd name="T67" fmla="*/ 374 h 518"/>
              <a:gd name="T68" fmla="*/ 11 w 1797"/>
              <a:gd name="T69" fmla="*/ 331 h 518"/>
              <a:gd name="T70" fmla="*/ 0 w 1797"/>
              <a:gd name="T71" fmla="*/ 317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97" h="518">
                <a:moveTo>
                  <a:pt x="0" y="317"/>
                </a:moveTo>
                <a:cubicBezTo>
                  <a:pt x="37" y="320"/>
                  <a:pt x="73" y="322"/>
                  <a:pt x="110" y="325"/>
                </a:cubicBezTo>
                <a:cubicBezTo>
                  <a:pt x="199" y="335"/>
                  <a:pt x="288" y="344"/>
                  <a:pt x="377" y="354"/>
                </a:cubicBezTo>
                <a:cubicBezTo>
                  <a:pt x="447" y="362"/>
                  <a:pt x="516" y="370"/>
                  <a:pt x="586" y="377"/>
                </a:cubicBezTo>
                <a:cubicBezTo>
                  <a:pt x="653" y="384"/>
                  <a:pt x="719" y="393"/>
                  <a:pt x="787" y="394"/>
                </a:cubicBezTo>
                <a:cubicBezTo>
                  <a:pt x="795" y="394"/>
                  <a:pt x="799" y="392"/>
                  <a:pt x="801" y="384"/>
                </a:cubicBezTo>
                <a:cubicBezTo>
                  <a:pt x="806" y="361"/>
                  <a:pt x="807" y="361"/>
                  <a:pt x="783" y="357"/>
                </a:cubicBezTo>
                <a:cubicBezTo>
                  <a:pt x="718" y="346"/>
                  <a:pt x="652" y="334"/>
                  <a:pt x="586" y="322"/>
                </a:cubicBezTo>
                <a:cubicBezTo>
                  <a:pt x="582" y="322"/>
                  <a:pt x="573" y="323"/>
                  <a:pt x="575" y="315"/>
                </a:cubicBezTo>
                <a:cubicBezTo>
                  <a:pt x="576" y="308"/>
                  <a:pt x="583" y="309"/>
                  <a:pt x="589" y="310"/>
                </a:cubicBezTo>
                <a:cubicBezTo>
                  <a:pt x="657" y="320"/>
                  <a:pt x="726" y="329"/>
                  <a:pt x="794" y="339"/>
                </a:cubicBezTo>
                <a:cubicBezTo>
                  <a:pt x="808" y="341"/>
                  <a:pt x="815" y="333"/>
                  <a:pt x="822" y="326"/>
                </a:cubicBezTo>
                <a:cubicBezTo>
                  <a:pt x="837" y="312"/>
                  <a:pt x="850" y="296"/>
                  <a:pt x="869" y="288"/>
                </a:cubicBezTo>
                <a:cubicBezTo>
                  <a:pt x="879" y="283"/>
                  <a:pt x="883" y="277"/>
                  <a:pt x="883" y="265"/>
                </a:cubicBezTo>
                <a:cubicBezTo>
                  <a:pt x="884" y="185"/>
                  <a:pt x="886" y="105"/>
                  <a:pt x="888" y="25"/>
                </a:cubicBezTo>
                <a:cubicBezTo>
                  <a:pt x="888" y="17"/>
                  <a:pt x="891" y="10"/>
                  <a:pt x="893" y="0"/>
                </a:cubicBezTo>
                <a:cubicBezTo>
                  <a:pt x="901" y="9"/>
                  <a:pt x="903" y="17"/>
                  <a:pt x="903" y="26"/>
                </a:cubicBezTo>
                <a:cubicBezTo>
                  <a:pt x="905" y="106"/>
                  <a:pt x="908" y="187"/>
                  <a:pt x="910" y="267"/>
                </a:cubicBezTo>
                <a:cubicBezTo>
                  <a:pt x="910" y="277"/>
                  <a:pt x="913" y="284"/>
                  <a:pt x="922" y="287"/>
                </a:cubicBezTo>
                <a:cubicBezTo>
                  <a:pt x="943" y="295"/>
                  <a:pt x="957" y="311"/>
                  <a:pt x="971" y="327"/>
                </a:cubicBezTo>
                <a:cubicBezTo>
                  <a:pt x="981" y="338"/>
                  <a:pt x="992" y="340"/>
                  <a:pt x="1007" y="338"/>
                </a:cubicBezTo>
                <a:cubicBezTo>
                  <a:pt x="1074" y="328"/>
                  <a:pt x="1140" y="319"/>
                  <a:pt x="1207" y="310"/>
                </a:cubicBezTo>
                <a:cubicBezTo>
                  <a:pt x="1211" y="310"/>
                  <a:pt x="1214" y="314"/>
                  <a:pt x="1218" y="316"/>
                </a:cubicBezTo>
                <a:cubicBezTo>
                  <a:pt x="1215" y="318"/>
                  <a:pt x="1212" y="321"/>
                  <a:pt x="1209" y="322"/>
                </a:cubicBezTo>
                <a:cubicBezTo>
                  <a:pt x="1138" y="334"/>
                  <a:pt x="1067" y="347"/>
                  <a:pt x="996" y="359"/>
                </a:cubicBezTo>
                <a:cubicBezTo>
                  <a:pt x="993" y="360"/>
                  <a:pt x="989" y="364"/>
                  <a:pt x="989" y="367"/>
                </a:cubicBezTo>
                <a:cubicBezTo>
                  <a:pt x="989" y="374"/>
                  <a:pt x="990" y="382"/>
                  <a:pt x="991" y="389"/>
                </a:cubicBezTo>
                <a:cubicBezTo>
                  <a:pt x="992" y="391"/>
                  <a:pt x="996" y="394"/>
                  <a:pt x="999" y="394"/>
                </a:cubicBezTo>
                <a:cubicBezTo>
                  <a:pt x="1044" y="391"/>
                  <a:pt x="1088" y="389"/>
                  <a:pt x="1133" y="385"/>
                </a:cubicBezTo>
                <a:cubicBezTo>
                  <a:pt x="1211" y="377"/>
                  <a:pt x="1288" y="368"/>
                  <a:pt x="1366" y="360"/>
                </a:cubicBezTo>
                <a:cubicBezTo>
                  <a:pt x="1464" y="349"/>
                  <a:pt x="1563" y="338"/>
                  <a:pt x="1661" y="328"/>
                </a:cubicBezTo>
                <a:cubicBezTo>
                  <a:pt x="1703" y="323"/>
                  <a:pt x="1744" y="320"/>
                  <a:pt x="1786" y="316"/>
                </a:cubicBezTo>
                <a:cubicBezTo>
                  <a:pt x="1789" y="316"/>
                  <a:pt x="1793" y="317"/>
                  <a:pt x="1796" y="317"/>
                </a:cubicBezTo>
                <a:cubicBezTo>
                  <a:pt x="1797" y="325"/>
                  <a:pt x="1793" y="331"/>
                  <a:pt x="1785" y="332"/>
                </a:cubicBezTo>
                <a:cubicBezTo>
                  <a:pt x="1732" y="338"/>
                  <a:pt x="1678" y="345"/>
                  <a:pt x="1625" y="352"/>
                </a:cubicBezTo>
                <a:cubicBezTo>
                  <a:pt x="1533" y="364"/>
                  <a:pt x="1441" y="376"/>
                  <a:pt x="1349" y="387"/>
                </a:cubicBezTo>
                <a:cubicBezTo>
                  <a:pt x="1307" y="393"/>
                  <a:pt x="1264" y="397"/>
                  <a:pt x="1221" y="402"/>
                </a:cubicBezTo>
                <a:cubicBezTo>
                  <a:pt x="1219" y="402"/>
                  <a:pt x="1214" y="405"/>
                  <a:pt x="1214" y="406"/>
                </a:cubicBezTo>
                <a:cubicBezTo>
                  <a:pt x="1214" y="409"/>
                  <a:pt x="1216" y="414"/>
                  <a:pt x="1218" y="416"/>
                </a:cubicBezTo>
                <a:cubicBezTo>
                  <a:pt x="1223" y="421"/>
                  <a:pt x="1229" y="424"/>
                  <a:pt x="1235" y="427"/>
                </a:cubicBezTo>
                <a:cubicBezTo>
                  <a:pt x="1248" y="434"/>
                  <a:pt x="1250" y="445"/>
                  <a:pt x="1248" y="457"/>
                </a:cubicBezTo>
                <a:cubicBezTo>
                  <a:pt x="1246" y="476"/>
                  <a:pt x="1242" y="495"/>
                  <a:pt x="1227" y="509"/>
                </a:cubicBezTo>
                <a:cubicBezTo>
                  <a:pt x="1221" y="514"/>
                  <a:pt x="1215" y="517"/>
                  <a:pt x="1207" y="516"/>
                </a:cubicBezTo>
                <a:cubicBezTo>
                  <a:pt x="1195" y="516"/>
                  <a:pt x="1182" y="516"/>
                  <a:pt x="1170" y="516"/>
                </a:cubicBezTo>
                <a:cubicBezTo>
                  <a:pt x="1162" y="517"/>
                  <a:pt x="1155" y="514"/>
                  <a:pt x="1150" y="509"/>
                </a:cubicBezTo>
                <a:cubicBezTo>
                  <a:pt x="1127" y="486"/>
                  <a:pt x="1120" y="455"/>
                  <a:pt x="1141" y="427"/>
                </a:cubicBezTo>
                <a:cubicBezTo>
                  <a:pt x="1142" y="425"/>
                  <a:pt x="1144" y="423"/>
                  <a:pt x="1146" y="419"/>
                </a:cubicBezTo>
                <a:cubicBezTo>
                  <a:pt x="1134" y="419"/>
                  <a:pt x="1124" y="417"/>
                  <a:pt x="1114" y="419"/>
                </a:cubicBezTo>
                <a:cubicBezTo>
                  <a:pt x="1075" y="429"/>
                  <a:pt x="1036" y="440"/>
                  <a:pt x="997" y="451"/>
                </a:cubicBezTo>
                <a:cubicBezTo>
                  <a:pt x="991" y="453"/>
                  <a:pt x="986" y="456"/>
                  <a:pt x="984" y="464"/>
                </a:cubicBezTo>
                <a:cubicBezTo>
                  <a:pt x="982" y="478"/>
                  <a:pt x="970" y="487"/>
                  <a:pt x="956" y="487"/>
                </a:cubicBezTo>
                <a:cubicBezTo>
                  <a:pt x="916" y="487"/>
                  <a:pt x="877" y="487"/>
                  <a:pt x="838" y="487"/>
                </a:cubicBezTo>
                <a:cubicBezTo>
                  <a:pt x="823" y="487"/>
                  <a:pt x="813" y="480"/>
                  <a:pt x="810" y="466"/>
                </a:cubicBezTo>
                <a:cubicBezTo>
                  <a:pt x="809" y="458"/>
                  <a:pt x="805" y="454"/>
                  <a:pt x="798" y="452"/>
                </a:cubicBezTo>
                <a:cubicBezTo>
                  <a:pt x="758" y="441"/>
                  <a:pt x="719" y="429"/>
                  <a:pt x="679" y="419"/>
                </a:cubicBezTo>
                <a:cubicBezTo>
                  <a:pt x="670" y="416"/>
                  <a:pt x="660" y="418"/>
                  <a:pt x="648" y="418"/>
                </a:cubicBezTo>
                <a:cubicBezTo>
                  <a:pt x="651" y="423"/>
                  <a:pt x="652" y="426"/>
                  <a:pt x="654" y="429"/>
                </a:cubicBezTo>
                <a:cubicBezTo>
                  <a:pt x="663" y="442"/>
                  <a:pt x="666" y="455"/>
                  <a:pt x="663" y="471"/>
                </a:cubicBezTo>
                <a:cubicBezTo>
                  <a:pt x="660" y="487"/>
                  <a:pt x="653" y="500"/>
                  <a:pt x="642" y="510"/>
                </a:cubicBezTo>
                <a:cubicBezTo>
                  <a:pt x="638" y="514"/>
                  <a:pt x="631" y="516"/>
                  <a:pt x="625" y="516"/>
                </a:cubicBezTo>
                <a:cubicBezTo>
                  <a:pt x="614" y="517"/>
                  <a:pt x="602" y="515"/>
                  <a:pt x="591" y="517"/>
                </a:cubicBezTo>
                <a:cubicBezTo>
                  <a:pt x="577" y="518"/>
                  <a:pt x="568" y="511"/>
                  <a:pt x="561" y="502"/>
                </a:cubicBezTo>
                <a:cubicBezTo>
                  <a:pt x="550" y="489"/>
                  <a:pt x="543" y="474"/>
                  <a:pt x="543" y="458"/>
                </a:cubicBezTo>
                <a:cubicBezTo>
                  <a:pt x="542" y="449"/>
                  <a:pt x="543" y="438"/>
                  <a:pt x="553" y="432"/>
                </a:cubicBezTo>
                <a:cubicBezTo>
                  <a:pt x="560" y="427"/>
                  <a:pt x="568" y="422"/>
                  <a:pt x="574" y="417"/>
                </a:cubicBezTo>
                <a:cubicBezTo>
                  <a:pt x="577" y="414"/>
                  <a:pt x="578" y="410"/>
                  <a:pt x="580" y="406"/>
                </a:cubicBezTo>
                <a:cubicBezTo>
                  <a:pt x="577" y="405"/>
                  <a:pt x="574" y="402"/>
                  <a:pt x="571" y="402"/>
                </a:cubicBezTo>
                <a:cubicBezTo>
                  <a:pt x="489" y="392"/>
                  <a:pt x="407" y="384"/>
                  <a:pt x="325" y="374"/>
                </a:cubicBezTo>
                <a:cubicBezTo>
                  <a:pt x="244" y="364"/>
                  <a:pt x="162" y="351"/>
                  <a:pt x="81" y="340"/>
                </a:cubicBezTo>
                <a:cubicBezTo>
                  <a:pt x="58" y="336"/>
                  <a:pt x="34" y="334"/>
                  <a:pt x="11" y="331"/>
                </a:cubicBezTo>
                <a:cubicBezTo>
                  <a:pt x="7" y="331"/>
                  <a:pt x="3" y="328"/>
                  <a:pt x="0" y="326"/>
                </a:cubicBezTo>
                <a:cubicBezTo>
                  <a:pt x="0" y="323"/>
                  <a:pt x="0" y="320"/>
                  <a:pt x="0" y="31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77922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9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40" r="6335"/>
          <a:stretch/>
        </p:blipFill>
        <p:spPr>
          <a:xfrm>
            <a:off x="6096000" y="1572716"/>
            <a:ext cx="5761037" cy="4736009"/>
          </a:xfrm>
          <a:prstGeom prst="rect">
            <a:avLst/>
          </a:prstGeom>
        </p:spPr>
      </p:pic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40" r="6335"/>
          <a:stretch/>
        </p:blipFill>
        <p:spPr>
          <a:xfrm>
            <a:off x="6096000" y="1572716"/>
            <a:ext cx="5761037" cy="4736009"/>
          </a:xfrm>
          <a:prstGeom prst="rect">
            <a:avLst/>
          </a:prstGeom>
        </p:spPr>
      </p:pic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40" r="6335"/>
          <a:stretch/>
        </p:blipFill>
        <p:spPr>
          <a:xfrm>
            <a:off x="6096000" y="1572716"/>
            <a:ext cx="5761037" cy="4736009"/>
          </a:xfrm>
          <a:prstGeom prst="rect">
            <a:avLst/>
          </a:prstGeom>
        </p:spPr>
      </p:pic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>
            <a:off x="3046546" y="333374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3251850" y="330200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>
            <a:off x="3456218" y="330200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3660585" y="330200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462947" y="250634"/>
            <a:ext cx="26862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工作回顾</a:t>
            </a:r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28900" y="3292990"/>
            <a:ext cx="6934200" cy="757130"/>
          </a:xfrm>
        </p:spPr>
        <p:txBody>
          <a:bodyPr/>
          <a:lstStyle/>
          <a:p>
            <a:r>
              <a:rPr lang="zh-CN" altLang="en-US" dirty="0" smtClean="0"/>
              <a:t>天津商务学院实习总结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322184" y="1730579"/>
            <a:ext cx="1487478" cy="14874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828291" y="1710989"/>
            <a:ext cx="2556933" cy="25569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993642" y="3717591"/>
            <a:ext cx="2556933" cy="25569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148159" y="1710989"/>
            <a:ext cx="2556933" cy="25569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705658" y="4581038"/>
            <a:ext cx="1295703" cy="12957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57929" y="1091029"/>
            <a:ext cx="931182" cy="9311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621646" y="4446446"/>
            <a:ext cx="1220532" cy="12205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368271" y="2161192"/>
            <a:ext cx="894849" cy="885717"/>
            <a:chOff x="7092855" y="736600"/>
            <a:chExt cx="2489201" cy="2463800"/>
          </a:xfrm>
          <a:solidFill>
            <a:schemeClr val="accent1"/>
          </a:solidFill>
        </p:grpSpPr>
        <p:sp>
          <p:nvSpPr>
            <p:cNvPr id="28" name="平行四边形 27"/>
            <p:cNvSpPr/>
            <p:nvPr/>
          </p:nvSpPr>
          <p:spPr>
            <a:xfrm>
              <a:off x="7092855" y="736600"/>
              <a:ext cx="1456267" cy="2463800"/>
            </a:xfrm>
            <a:prstGeom prst="parallelogram">
              <a:avLst>
                <a:gd name="adj" fmla="val 720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8125789" y="736600"/>
              <a:ext cx="1456267" cy="2463800"/>
            </a:xfrm>
            <a:prstGeom prst="parallelogram">
              <a:avLst>
                <a:gd name="adj" fmla="val 720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7001361" y="2397335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4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我的收获</a:t>
            </a:r>
            <a:endParaRPr kumimoji="0" lang="en-US" altLang="zh-CN" sz="4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001361" y="3212122"/>
            <a:ext cx="4350532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在实习工作中，从最初的完全不懂到后来偶尔遇到难题，学校的指导老师和同事都给予很大帮助和很大的鼓励和支持，让我一次次解决好遇到的难题，也让我认识到一个好的人际关系，包括上下级和同级，是保证好心情，高效率工作的基础。通过及时沟通，认真做好工作等方式，处理好人际关系，正是身边的事情也是专业理论中的经典模式</a:t>
            </a:r>
            <a:r>
              <a:rPr lang="zh-CN" altLang="en-US" sz="12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。</a:t>
            </a:r>
            <a:endParaRPr lang="en-US" altLang="zh-CN" sz="1200" kern="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vl="0" algn="just" defTabSz="914400">
              <a:lnSpc>
                <a:spcPct val="130000"/>
              </a:lnSpc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	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		</a:t>
            </a:r>
          </a:p>
          <a:p>
            <a:pPr lvl="0" algn="just" defTabSz="914400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	</a:t>
            </a:r>
            <a:r>
              <a:rPr lang="en-US" altLang="zh-CN" sz="12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		——</a:t>
            </a:r>
            <a:r>
              <a:rPr lang="zh-CN" altLang="en-US" sz="12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刘夏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2686251" cy="590931"/>
          </a:xfrm>
        </p:spPr>
        <p:txBody>
          <a:bodyPr/>
          <a:lstStyle/>
          <a:p>
            <a:r>
              <a:rPr lang="zh-CN" altLang="en-US" dirty="0"/>
              <a:t>心得体会</a:t>
            </a:r>
          </a:p>
        </p:txBody>
      </p:sp>
    </p:spTree>
    <p:extLst>
      <p:ext uri="{BB962C8B-B14F-4D97-AF65-F5344CB8AC3E}">
        <p14:creationId xmlns:p14="http://schemas.microsoft.com/office/powerpoint/2010/main" val="422192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854388" y="1145725"/>
            <a:ext cx="7002650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实习中，收获了很多，工作中处处都是细节，小小的细节除了节约大家的时间也让工作完成的更顺利</a:t>
            </a:r>
            <a:r>
              <a:rPr lang="en-US" altLang="zh-CN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;</a:t>
            </a: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另外一点就是要在各部门之间处理良好的人际关系，对工作的完成也会事半功倍。。</a:t>
            </a:r>
            <a:r>
              <a:rPr lang="zh-CN" altLang="en-US" sz="12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。</a:t>
            </a:r>
            <a:endParaRPr lang="en-US" altLang="zh-CN" sz="1200" kern="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vl="0" algn="just" defTabSz="914400">
              <a:lnSpc>
                <a:spcPct val="130000"/>
              </a:lnSpc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	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					——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张静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2686251" cy="590931"/>
          </a:xfrm>
        </p:spPr>
        <p:txBody>
          <a:bodyPr/>
          <a:lstStyle/>
          <a:p>
            <a:r>
              <a:rPr lang="zh-CN" altLang="en-US" dirty="0" smtClean="0"/>
              <a:t>心得</a:t>
            </a:r>
            <a:r>
              <a:rPr lang="zh-CN" altLang="en-US" dirty="0"/>
              <a:t>体会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47" y="1986741"/>
            <a:ext cx="3298075" cy="43974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19" y="1986741"/>
            <a:ext cx="5881306" cy="439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4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103758" y="4523675"/>
            <a:ext cx="4133526" cy="2086725"/>
          </a:xfrm>
        </p:spPr>
        <p:txBody>
          <a:bodyPr/>
          <a:lstStyle/>
          <a:p>
            <a:pPr lvl="0"/>
            <a:r>
              <a:rPr lang="zh-CN" altLang="en-US" kern="0" dirty="0"/>
              <a:t>第 </a:t>
            </a:r>
            <a:r>
              <a:rPr lang="en-US" altLang="zh-CN" kern="0" dirty="0"/>
              <a:t>3 </a:t>
            </a:r>
            <a:r>
              <a:rPr lang="zh-CN" altLang="en-US" kern="0" dirty="0"/>
              <a:t>部分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006429"/>
          </a:xfrm>
        </p:spPr>
        <p:txBody>
          <a:bodyPr/>
          <a:lstStyle/>
          <a:p>
            <a:pPr lvl="0"/>
            <a:r>
              <a:rPr lang="zh-CN" altLang="en-US" kern="0" dirty="0"/>
              <a:t>经验教训</a:t>
            </a:r>
          </a:p>
        </p:txBody>
      </p:sp>
    </p:spTree>
    <p:extLst>
      <p:ext uri="{BB962C8B-B14F-4D97-AF65-F5344CB8AC3E}">
        <p14:creationId xmlns:p14="http://schemas.microsoft.com/office/powerpoint/2010/main" val="1516510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62947" y="1278974"/>
            <a:ext cx="1203158" cy="12031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吴闯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62947" y="2920688"/>
            <a:ext cx="1203158" cy="12031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62947" y="4596178"/>
            <a:ext cx="1203158" cy="12031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848560" y="1354255"/>
            <a:ext cx="846753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实习期间我因为个人原因有三天没去学校上班，没有跟带队老师说明情况，导致实习单位向我们带队老师说时我们老师很着急，以后不管是上班还是在学校我会尽量避免这种情况。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48560" y="2995969"/>
            <a:ext cx="846753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从这次实习中我收获了很多，深刻体会到时间效率的重要性，让我想起小米</a:t>
            </a:r>
            <a:r>
              <a:rPr lang="en-US" altLang="zh-CN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CEO</a:t>
            </a: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雷军的话：永远不要用战术上的勤奋掩盖战略上的懒惰</a:t>
            </a:r>
            <a:r>
              <a:rPr lang="zh-CN" altLang="en-US" sz="12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！但是我处理</a:t>
            </a: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事情不果断，效率低下，没有处理好与老师之间的关系，做人做事很自我。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48560" y="4671459"/>
            <a:ext cx="846753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让我最多次反思自己的一点就是：你对待“无意义”小事的态度很可能会决定你的模样。</a:t>
            </a:r>
          </a:p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12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没有</a:t>
            </a: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任何一件事是“无意义”的，但你对待“无意义”小事的态度大多是消极的，严重的错误很可能就错在了这些“小事”上。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6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2686251" cy="590931"/>
          </a:xfrm>
        </p:spPr>
        <p:txBody>
          <a:bodyPr/>
          <a:lstStyle/>
          <a:p>
            <a:r>
              <a:rPr lang="zh-CN" altLang="en-US" dirty="0" smtClean="0"/>
              <a:t>经验教训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462947" y="2919541"/>
            <a:ext cx="1203158" cy="12031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王福祥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62947" y="4596178"/>
            <a:ext cx="1203158" cy="12031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梁惠茹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7847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5285196" y="33290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谢谢大家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170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41176" y="8584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小组成员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64972" y="807487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</a:rPr>
              <a:t>吴闯，仁智勇，刘浩然，王福祥，于慧杰，梁惠茹，解惠，王婉婉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</a:rPr>
              <a:t>张静</a:t>
            </a:r>
            <a:r>
              <a:rPr lang="zh-CN" altLang="en-US" sz="1600" dirty="0">
                <a:solidFill>
                  <a:schemeClr val="bg1"/>
                </a:solidFill>
              </a:rPr>
              <a:t>，</a:t>
            </a:r>
            <a:r>
              <a:rPr lang="zh-CN" altLang="en-US" sz="1600" dirty="0" smtClean="0">
                <a:solidFill>
                  <a:schemeClr val="bg1"/>
                </a:solidFill>
              </a:rPr>
              <a:t>郭成瑞，刘夏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4282" y="23824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指导老师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68078" y="2331489"/>
            <a:ext cx="800219" cy="417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</a:rPr>
              <a:t>孙秀钰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7395" y="34585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实习学校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71191" y="3407624"/>
            <a:ext cx="1826141" cy="417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</a:rPr>
              <a:t>天津商务职业学院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22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53896" y="409679"/>
            <a:ext cx="5537200" cy="1217769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416990" y="1568746"/>
            <a:ext cx="3556000" cy="608372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rgbClr val="000000"/>
                </a:solidFill>
              </a:rPr>
              <a:t>实习回顾</a:t>
            </a: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1416989" y="1865975"/>
            <a:ext cx="4474107" cy="472694"/>
          </a:xfrm>
        </p:spPr>
        <p:txBody>
          <a:bodyPr/>
          <a:lstStyle/>
          <a:p>
            <a:r>
              <a:rPr lang="zh-CN" altLang="en-US" dirty="0"/>
              <a:t>学校办公室，党委办公室，人事处，学生工作部，招生就业处，工会，图文信息中心，</a:t>
            </a:r>
            <a:r>
              <a:rPr lang="zh-CN" altLang="en-US" dirty="0" smtClean="0"/>
              <a:t>教务处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1416990" y="2851498"/>
            <a:ext cx="3556000" cy="608372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rgbClr val="000000"/>
                </a:solidFill>
              </a:rPr>
              <a:t>心得体会</a:t>
            </a:r>
          </a:p>
          <a:p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8"/>
          </p:nvPr>
        </p:nvSpPr>
        <p:spPr>
          <a:xfrm>
            <a:off x="1416989" y="3148727"/>
            <a:ext cx="4474107" cy="492443"/>
          </a:xfrm>
        </p:spPr>
        <p:txBody>
          <a:bodyPr/>
          <a:lstStyle/>
          <a:p>
            <a:r>
              <a:rPr lang="zh-CN" altLang="en-US" dirty="0"/>
              <a:t>短短的</a:t>
            </a:r>
            <a:r>
              <a:rPr lang="zh-CN" altLang="en-US" dirty="0" smtClean="0"/>
              <a:t>两周实习时间 学到了什么 懂得了什么 遇见了怎样的人和事 收获了怎样的成果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9"/>
          </p:nvPr>
        </p:nvSpPr>
        <p:spPr>
          <a:xfrm>
            <a:off x="1416990" y="4111166"/>
            <a:ext cx="3556000" cy="608372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rgbClr val="000000"/>
                </a:solidFill>
              </a:rPr>
              <a:t>经验教训</a:t>
            </a:r>
          </a:p>
          <a:p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0"/>
          </p:nvPr>
        </p:nvSpPr>
        <p:spPr>
          <a:xfrm>
            <a:off x="1416989" y="4408395"/>
            <a:ext cx="4474107" cy="271549"/>
          </a:xfrm>
        </p:spPr>
        <p:txBody>
          <a:bodyPr/>
          <a:lstStyle/>
          <a:p>
            <a:r>
              <a:rPr lang="zh-CN" altLang="en-US" dirty="0" smtClean="0"/>
              <a:t>拒绝懒散 拒绝拖沓 规划好眼下的任务 协调好生活 学习 工作之间的关系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232" y="1568746"/>
            <a:ext cx="6342985" cy="47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7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072539" y="4468098"/>
            <a:ext cx="4161700" cy="2086725"/>
          </a:xfrm>
        </p:spPr>
        <p:txBody>
          <a:bodyPr/>
          <a:lstStyle/>
          <a:p>
            <a:pPr lvl="0"/>
            <a:r>
              <a:rPr lang="zh-CN" altLang="en-US" kern="0" dirty="0"/>
              <a:t>第 </a:t>
            </a:r>
            <a:r>
              <a:rPr lang="en-US" altLang="zh-CN" kern="0" dirty="0"/>
              <a:t>1 </a:t>
            </a:r>
            <a:r>
              <a:rPr lang="zh-CN" altLang="en-US" kern="0" dirty="0"/>
              <a:t>部分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006429"/>
          </a:xfrm>
        </p:spPr>
        <p:txBody>
          <a:bodyPr/>
          <a:lstStyle/>
          <a:p>
            <a:pPr lvl="0"/>
            <a:r>
              <a:rPr lang="zh-CN" altLang="en-US" kern="0" dirty="0" smtClean="0"/>
              <a:t>实习回顾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949685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8"/>
          <p:cNvSpPr txBox="1"/>
          <p:nvPr/>
        </p:nvSpPr>
        <p:spPr>
          <a:xfrm>
            <a:off x="2185362" y="1391124"/>
            <a:ext cx="3946069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负责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学院各项工作综合协调，上下贯通，内外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联络；学院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日常行政事务的协调与管理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工作；学院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院长办公会、院务会及院内大型行政活动的安排、组织、协调与管理工作。</a:t>
            </a:r>
          </a:p>
          <a:p>
            <a:pPr lvl="0">
              <a:lnSpc>
                <a:spcPct val="130000"/>
              </a:lnSpc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70394" y="1391124"/>
            <a:ext cx="1794038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CN" altLang="en-US" sz="2000" b="1" kern="0" dirty="0" smtClean="0">
                <a:solidFill>
                  <a:schemeClr val="accent1"/>
                </a:solidFill>
              </a:rPr>
              <a:t>学校办公室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40" name="文本框 8"/>
          <p:cNvSpPr txBox="1"/>
          <p:nvPr/>
        </p:nvSpPr>
        <p:spPr>
          <a:xfrm>
            <a:off x="2185362" y="2789489"/>
            <a:ext cx="3946069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负责党校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的教育教学、行政管理、干部培训和对外交流等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日常工作；负责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建立健全党校各项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规章制度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；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负责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编制党校招生资料，做好招生宣传。</a:t>
            </a:r>
          </a:p>
        </p:txBody>
      </p:sp>
      <p:sp>
        <p:nvSpPr>
          <p:cNvPr id="41" name="矩形 40"/>
          <p:cNvSpPr/>
          <p:nvPr/>
        </p:nvSpPr>
        <p:spPr>
          <a:xfrm>
            <a:off x="370394" y="2789489"/>
            <a:ext cx="1794038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CN" altLang="en-US" sz="2000" b="1" kern="0" dirty="0" smtClean="0">
                <a:solidFill>
                  <a:schemeClr val="accent1"/>
                </a:solidFill>
              </a:rPr>
              <a:t>党委办公室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2185362" y="4187854"/>
            <a:ext cx="3946069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负责学院信息化建设、图文资料及校园网日常管理和技术支持工作，负责计算机教学管理和计算机教学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工作。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70394" y="4187854"/>
            <a:ext cx="1794038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accent1"/>
                </a:solidFill>
              </a:rPr>
              <a:t>图文</a:t>
            </a:r>
            <a:r>
              <a:rPr lang="zh-CN" altLang="en-US" sz="2000" b="1" kern="0" dirty="0" smtClean="0">
                <a:solidFill>
                  <a:schemeClr val="accent1"/>
                </a:solidFill>
              </a:rPr>
              <a:t>信息中心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46" name="文本框 8"/>
          <p:cNvSpPr txBox="1"/>
          <p:nvPr/>
        </p:nvSpPr>
        <p:spPr>
          <a:xfrm>
            <a:off x="2185362" y="5586220"/>
            <a:ext cx="3946069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负责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大学生的思想政治教育、行为规范教育、心理健康教育与咨询、课外艺术教育指导、生活管理及公寓管理，学生成长、成才服务等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工作。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70394" y="5586220"/>
            <a:ext cx="1794038" cy="45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学生工作部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graphicFrame>
        <p:nvGraphicFramePr>
          <p:cNvPr id="50" name="图表 49"/>
          <p:cNvGraphicFramePr/>
          <p:nvPr>
            <p:extLst>
              <p:ext uri="{D42A27DB-BD31-4B8C-83A1-F6EECF244321}">
                <p14:modId xmlns:p14="http://schemas.microsoft.com/office/powerpoint/2010/main" val="3717587251"/>
              </p:ext>
            </p:extLst>
          </p:nvPr>
        </p:nvGraphicFramePr>
        <p:xfrm>
          <a:off x="5994503" y="890058"/>
          <a:ext cx="6713964" cy="5808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6" name="圆角矩形标注 75"/>
          <p:cNvSpPr/>
          <p:nvPr/>
        </p:nvSpPr>
        <p:spPr>
          <a:xfrm flipH="1">
            <a:off x="8645236" y="915857"/>
            <a:ext cx="2509596" cy="345733"/>
          </a:xfrm>
          <a:prstGeom prst="wedgeRoundRectCallout">
            <a:avLst>
              <a:gd name="adj1" fmla="val -33199"/>
              <a:gd name="adj2" fmla="val 822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CN" altLang="en-US" kern="0" noProof="0" dirty="0" smtClean="0">
                <a:solidFill>
                  <a:schemeClr val="bg1"/>
                </a:solidFill>
              </a:rPr>
              <a:t>梁惠茹：工作量多又杂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7" name="圆角矩形标注 76"/>
          <p:cNvSpPr/>
          <p:nvPr/>
        </p:nvSpPr>
        <p:spPr>
          <a:xfrm flipH="1">
            <a:off x="8146473" y="2312293"/>
            <a:ext cx="1928860" cy="345733"/>
          </a:xfrm>
          <a:prstGeom prst="wedgeRoundRectCallout">
            <a:avLst>
              <a:gd name="adj1" fmla="val -33199"/>
              <a:gd name="adj2" fmla="val 822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张静：工作量多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8" name="圆角矩形标注 77"/>
          <p:cNvSpPr/>
          <p:nvPr/>
        </p:nvSpPr>
        <p:spPr>
          <a:xfrm flipH="1">
            <a:off x="6192981" y="3708729"/>
            <a:ext cx="3158503" cy="345733"/>
          </a:xfrm>
          <a:prstGeom prst="wedgeRoundRectCallout">
            <a:avLst>
              <a:gd name="adj1" fmla="val -33199"/>
              <a:gd name="adj2" fmla="val 822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解惠，于慧杰：工作量较轻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9" name="圆角矩形标注 78"/>
          <p:cNvSpPr/>
          <p:nvPr/>
        </p:nvSpPr>
        <p:spPr>
          <a:xfrm flipH="1">
            <a:off x="7834359" y="5105165"/>
            <a:ext cx="3353390" cy="345733"/>
          </a:xfrm>
          <a:prstGeom prst="wedgeRoundRectCallout">
            <a:avLst>
              <a:gd name="adj1" fmla="val -33199"/>
              <a:gd name="adj2" fmla="val 822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CN" altLang="en-US" kern="0" noProof="0" dirty="0" smtClean="0">
                <a:solidFill>
                  <a:schemeClr val="bg1"/>
                </a:solidFill>
              </a:rPr>
              <a:t>王福祥，王婉婉：工作量繁重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实习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回顾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7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8"/>
          <p:cNvSpPr txBox="1"/>
          <p:nvPr/>
        </p:nvSpPr>
        <p:spPr>
          <a:xfrm>
            <a:off x="547454" y="1667634"/>
            <a:ext cx="34758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负责组织各专业编制人才培养方案、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教学大纲、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授课计划等教学文件，审查开课计划，下达教学任务书，组织排定课程表，组织考试考查、教学实训、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毕业设计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、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制订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教学行政历，负责学生成绩管理。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547454" y="3472756"/>
            <a:ext cx="3475850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 负责工会的宣传工作，各项活动的信息报道等工作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。宣传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党的方针政策</a:t>
            </a:r>
            <a:r>
              <a:rPr lang="zh-CN" altLang="en-US" sz="1200" dirty="0" smtClean="0">
                <a:solidFill>
                  <a:srgbClr val="000000"/>
                </a:solidFill>
                <a:latin typeface="+mn-ea"/>
              </a:rPr>
              <a:t>，进行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宣传报道，争先创优，搞好文明组室创建工作，表彰岗位能手、好人好事，弘扬正气。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文本框 8"/>
          <p:cNvSpPr txBox="1"/>
          <p:nvPr/>
        </p:nvSpPr>
        <p:spPr>
          <a:xfrm>
            <a:off x="547454" y="5093039"/>
            <a:ext cx="347585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负责学院招生计划的拟制和招生指标的落实。深入社会了解市场对人才的需要，适时向学院有关部门提出建立新专业的建议。及时向市教委及有关部门申请招生指标和争取超招指标。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94868" y="1193800"/>
            <a:ext cx="2446868" cy="5111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41736" y="2274466"/>
            <a:ext cx="2446868" cy="40342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388604" y="3344333"/>
            <a:ext cx="2446868" cy="29643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20731" y="4144917"/>
            <a:ext cx="877163" cy="792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lang="zh-CN" altLang="en-US" b="1" kern="0" dirty="0" smtClean="0">
                <a:solidFill>
                  <a:schemeClr val="bg1"/>
                </a:solidFill>
              </a:rPr>
              <a:t>教务处</a:t>
            </a:r>
            <a:endParaRPr lang="en-US" altLang="zh-CN" b="1" kern="0" dirty="0" smtClean="0">
              <a:solidFill>
                <a:schemeClr val="bg1"/>
              </a:solidFill>
            </a:endParaRPr>
          </a:p>
          <a:p>
            <a:pPr lvl="0" defTabSz="914400">
              <a:lnSpc>
                <a:spcPct val="150000"/>
              </a:lnSpc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仁智勇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260721" y="4259577"/>
            <a:ext cx="1107996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学校工会</a:t>
            </a:r>
            <a:endParaRPr lang="en-US" altLang="zh-CN" b="1" kern="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defTabSz="914400">
              <a:lnSpc>
                <a:spcPct val="150000"/>
              </a:lnSpc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刘夏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750231" y="4279734"/>
            <a:ext cx="1338828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招生就业处</a:t>
            </a:r>
            <a:endParaRPr lang="en-US" altLang="zh-CN" b="1" kern="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defTabSz="914400">
              <a:lnSpc>
                <a:spcPct val="150000"/>
              </a:lnSpc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刘浩然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1" name="文本框 8"/>
          <p:cNvSpPr txBox="1"/>
          <p:nvPr/>
        </p:nvSpPr>
        <p:spPr>
          <a:xfrm>
            <a:off x="4820731" y="4896392"/>
            <a:ext cx="1759377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帮老师整理文档，修改教案</a:t>
            </a:r>
            <a:r>
              <a:rPr kumimoji="0" lang="en-US" altLang="zh-CN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PPT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，批改卷子，虽然很累，但是很充实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2" name="文本框 8"/>
          <p:cNvSpPr txBox="1"/>
          <p:nvPr/>
        </p:nvSpPr>
        <p:spPr>
          <a:xfrm>
            <a:off x="7283686" y="4896392"/>
            <a:ext cx="1759377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我</a:t>
            </a:r>
            <a:r>
              <a:rPr lang="zh-CN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的主要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工作就是协助老师们举办各种活动，实习最后一天我们举办了</a:t>
            </a:r>
            <a:r>
              <a:rPr kumimoji="0" lang="en-US" altLang="zh-CN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K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歌比赛，老师们都很热情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3" name="文本框 8"/>
          <p:cNvSpPr txBox="1"/>
          <p:nvPr/>
        </p:nvSpPr>
        <p:spPr>
          <a:xfrm>
            <a:off x="9730554" y="4896392"/>
            <a:ext cx="1759377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统计学生信息表，协调其他部门的工作，偶尔还被叫去般搬桌子修修打印机什么的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实习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回顾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7454" y="1394548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1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教务处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7454" y="3194725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1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学校工会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47454" y="4833308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1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招生就业处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226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528032" y="5095607"/>
            <a:ext cx="2633791" cy="789272"/>
            <a:chOff x="3106758" y="5245768"/>
            <a:chExt cx="1080231" cy="789272"/>
          </a:xfrm>
        </p:grpSpPr>
        <p:cxnSp>
          <p:nvCxnSpPr>
            <p:cNvPr id="19" name="直接连接符 18"/>
            <p:cNvCxnSpPr/>
            <p:nvPr/>
          </p:nvCxnSpPr>
          <p:spPr>
            <a:xfrm flipH="1">
              <a:off x="4071005" y="5245768"/>
              <a:ext cx="115984" cy="78927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3106758" y="6035040"/>
              <a:ext cx="96424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/>
          <p:nvPr/>
        </p:nvSpPr>
        <p:spPr>
          <a:xfrm>
            <a:off x="319735" y="1396915"/>
            <a:ext cx="441659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我们</a:t>
            </a:r>
            <a:r>
              <a:rPr kumimoji="0" lang="zh-CN" altLang="en-US" sz="6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的工作</a:t>
            </a:r>
            <a:endParaRPr kumimoji="0" lang="en-US" altLang="zh-CN" sz="66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日常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995647" y="5305764"/>
            <a:ext cx="1415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 smtClean="0">
                <a:solidFill>
                  <a:schemeClr val="accent1"/>
                </a:solidFill>
              </a:rPr>
              <a:t>午休时间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8929633" y="3232909"/>
            <a:ext cx="279756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每天早上八点半上班，下午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4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点半下班的生活让我们体验了一次当上班族的感觉，为我们毕业后工作提前做好准备。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799792" y="2549394"/>
            <a:ext cx="3057247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早八晚四的上班族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1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实习</a:t>
            </a:r>
            <a:r>
              <a:rPr lang="zh-CN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回顾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26" y="1042852"/>
            <a:ext cx="4050793" cy="41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9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026917" y="4468098"/>
            <a:ext cx="4271839" cy="2308324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kern="0" dirty="0"/>
              <a:t>第 </a:t>
            </a:r>
            <a:r>
              <a:rPr lang="en-US" altLang="zh-CN" kern="0" dirty="0"/>
              <a:t>2 </a:t>
            </a:r>
            <a:r>
              <a:rPr lang="zh-CN" altLang="en-US" kern="0" dirty="0"/>
              <a:t>部分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006429"/>
          </a:xfrm>
        </p:spPr>
        <p:txBody>
          <a:bodyPr/>
          <a:lstStyle/>
          <a:p>
            <a:pPr lvl="0"/>
            <a:r>
              <a:rPr lang="zh-CN" altLang="en-US" kern="0" dirty="0"/>
              <a:t>心得体会</a:t>
            </a:r>
          </a:p>
        </p:txBody>
      </p:sp>
    </p:spTree>
    <p:extLst>
      <p:ext uri="{BB962C8B-B14F-4D97-AF65-F5344CB8AC3E}">
        <p14:creationId xmlns:p14="http://schemas.microsoft.com/office/powerpoint/2010/main" val="2963613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303867" y="4247377"/>
            <a:ext cx="9584266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从这次实习中我收获了很多，其中记忆最深刻的是我的指导老师对我和我的</a:t>
            </a:r>
            <a:r>
              <a:rPr lang="zh-CN" altLang="en-US" sz="1400" kern="0" dirty="0" smtClean="0">
                <a:solidFill>
                  <a:schemeClr val="bg1"/>
                </a:solidFill>
                <a:latin typeface="+mn-ea"/>
              </a:rPr>
              <a:t>搭档说</a:t>
            </a: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的一句话，升米恩斗米仇。这句话让我学会了为人处世的一些东西。工作环境比我们想象的还要复杂。所以老师的话还是深深的触动了我。我想这句话我会记一辈子。其实不光是在工作中。任何关系大概都需要这句话来维持。不是人太现实。而且人的</a:t>
            </a:r>
            <a:r>
              <a:rPr lang="zh-CN" altLang="en-US" sz="1400" kern="0" dirty="0" smtClean="0">
                <a:solidFill>
                  <a:schemeClr val="bg1"/>
                </a:solidFill>
                <a:latin typeface="+mn-ea"/>
              </a:rPr>
              <a:t>劣根性</a:t>
            </a:r>
            <a:endParaRPr lang="en-US" altLang="zh-CN" sz="1400" kern="0" dirty="0" smtClean="0">
              <a:solidFill>
                <a:schemeClr val="bg1"/>
              </a:solidFill>
              <a:latin typeface="+mn-ea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	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							</a:t>
            </a:r>
          </a:p>
          <a:p>
            <a:pPr lvl="0" defTabSz="914400">
              <a:lnSpc>
                <a:spcPct val="130000"/>
              </a:lnSpc>
              <a:defRPr/>
            </a:pPr>
            <a:r>
              <a:rPr lang="en-US" altLang="zh-CN" sz="1400" kern="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zh-CN" sz="1400" kern="0" dirty="0" smtClean="0">
                <a:solidFill>
                  <a:schemeClr val="bg1"/>
                </a:solidFill>
                <a:latin typeface="+mn-ea"/>
              </a:rPr>
              <a:t>							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——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解惠，于慧杰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558273" y="1435551"/>
            <a:ext cx="6587181" cy="923330"/>
          </a:xfrm>
        </p:spPr>
        <p:txBody>
          <a:bodyPr/>
          <a:lstStyle/>
          <a:p>
            <a:pPr lvl="0"/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——————</a:t>
            </a:r>
            <a:endParaRPr lang="en-US" altLang="zh-CN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558273" y="2193971"/>
            <a:ext cx="7183521" cy="1006429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rgbClr val="000000"/>
                </a:solidFill>
              </a:rPr>
              <a:t>升米恩斗米仇</a:t>
            </a:r>
            <a:endParaRPr lang="en-US" altLang="zh-CN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05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物流行业公司年终总结</Template>
  <TotalTime>227</TotalTime>
  <Words>1021</Words>
  <Application>Microsoft Office PowerPoint</Application>
  <PresentationFormat>宽屏</PresentationFormat>
  <Paragraphs>83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Microsoft YaHei UI</vt:lpstr>
      <vt:lpstr>等线</vt:lpstr>
      <vt:lpstr>微软雅黑</vt:lpstr>
      <vt:lpstr>Arial</vt:lpstr>
      <vt:lpstr>Century Gothic</vt:lpstr>
      <vt:lpstr>Segoe UI Light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吴闯</dc:creator>
  <cp:keywords/>
  <dc:description/>
  <cp:lastModifiedBy>吴闯</cp:lastModifiedBy>
  <cp:revision>23</cp:revision>
  <dcterms:created xsi:type="dcterms:W3CDTF">2016-11-30T08:26:10Z</dcterms:created>
  <dcterms:modified xsi:type="dcterms:W3CDTF">2016-11-30T13:34:40Z</dcterms:modified>
  <cp:category/>
</cp:coreProperties>
</file>